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92" r:id="rId9"/>
    <p:sldId id="269" r:id="rId10"/>
    <p:sldId id="276" r:id="rId11"/>
    <p:sldId id="271" r:id="rId12"/>
    <p:sldId id="272" r:id="rId13"/>
    <p:sldId id="273" r:id="rId14"/>
    <p:sldId id="293" r:id="rId15"/>
    <p:sldId id="277" r:id="rId16"/>
    <p:sldId id="279" r:id="rId17"/>
    <p:sldId id="294" r:id="rId18"/>
    <p:sldId id="280" r:id="rId19"/>
    <p:sldId id="281" r:id="rId20"/>
    <p:sldId id="284" r:id="rId21"/>
    <p:sldId id="285" r:id="rId22"/>
    <p:sldId id="286" r:id="rId23"/>
    <p:sldId id="291" r:id="rId24"/>
    <p:sldId id="287" r:id="rId25"/>
    <p:sldId id="288" r:id="rId26"/>
    <p:sldId id="289" r:id="rId27"/>
    <p:sldId id="290" r:id="rId28"/>
    <p:sldId id="295" r:id="rId29"/>
    <p:sldId id="296" r:id="rId30"/>
    <p:sldId id="297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C321A-DC64-45EB-B877-6248D0930878}" type="datetimeFigureOut">
              <a:rPr lang="en-GB" smtClean="0"/>
              <a:pPr/>
              <a:t>04/03/2018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0B3D4-9CD5-4C1F-89B8-2AE3EB82F14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B3D4-9CD5-4C1F-89B8-2AE3EB82F14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059B-1091-4885-897B-45125571F073}" type="datetimeFigureOut">
              <a:rPr lang="en-GB" smtClean="0"/>
              <a:pPr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0202-13DC-44B2-9A6D-EBA01DC4C1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059B-1091-4885-897B-45125571F073}" type="datetimeFigureOut">
              <a:rPr lang="en-GB" smtClean="0"/>
              <a:pPr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0202-13DC-44B2-9A6D-EBA01DC4C1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059B-1091-4885-897B-45125571F073}" type="datetimeFigureOut">
              <a:rPr lang="en-GB" smtClean="0"/>
              <a:pPr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0202-13DC-44B2-9A6D-EBA01DC4C1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059B-1091-4885-897B-45125571F073}" type="datetimeFigureOut">
              <a:rPr lang="en-GB" smtClean="0"/>
              <a:pPr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0202-13DC-44B2-9A6D-EBA01DC4C1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059B-1091-4885-897B-45125571F073}" type="datetimeFigureOut">
              <a:rPr lang="en-GB" smtClean="0"/>
              <a:pPr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0202-13DC-44B2-9A6D-EBA01DC4C1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059B-1091-4885-897B-45125571F073}" type="datetimeFigureOut">
              <a:rPr lang="en-GB" smtClean="0"/>
              <a:pPr/>
              <a:t>04/03/2018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0202-13DC-44B2-9A6D-EBA01DC4C1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059B-1091-4885-897B-45125571F073}" type="datetimeFigureOut">
              <a:rPr lang="en-GB" smtClean="0"/>
              <a:pPr/>
              <a:t>04/03/2018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0202-13DC-44B2-9A6D-EBA01DC4C1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059B-1091-4885-897B-45125571F073}" type="datetimeFigureOut">
              <a:rPr lang="en-GB" smtClean="0"/>
              <a:pPr/>
              <a:t>04/03/2018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0202-13DC-44B2-9A6D-EBA01DC4C1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059B-1091-4885-897B-45125571F073}" type="datetimeFigureOut">
              <a:rPr lang="en-GB" smtClean="0"/>
              <a:pPr/>
              <a:t>04/03/2018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0202-13DC-44B2-9A6D-EBA01DC4C1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059B-1091-4885-897B-45125571F073}" type="datetimeFigureOut">
              <a:rPr lang="en-GB" smtClean="0"/>
              <a:pPr/>
              <a:t>04/03/2018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0202-13DC-44B2-9A6D-EBA01DC4C1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059B-1091-4885-897B-45125571F073}" type="datetimeFigureOut">
              <a:rPr lang="en-GB" smtClean="0"/>
              <a:pPr/>
              <a:t>04/03/2018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0202-13DC-44B2-9A6D-EBA01DC4C1D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059B-1091-4885-897B-45125571F073}" type="datetimeFigureOut">
              <a:rPr lang="en-GB" smtClean="0"/>
              <a:pPr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D0202-13DC-44B2-9A6D-EBA01DC4C1D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k robots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2650" cy="6712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The Ethics of Robotics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err="1" smtClean="0">
                <a:solidFill>
                  <a:srgbClr val="7030A0"/>
                </a:solidFill>
              </a:rPr>
              <a:t>Xenex</a:t>
            </a:r>
            <a:endParaRPr lang="en-IE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dirty="0" smtClean="0">
                <a:solidFill>
                  <a:srgbClr val="7030A0"/>
                </a:solidFill>
              </a:rPr>
              <a:t>It only takes the Xenex robot about 10 minutes to disinfect a patient’s room with a U.V light.</a:t>
            </a:r>
          </a:p>
          <a:p>
            <a:endParaRPr lang="en-IE" dirty="0" smtClean="0"/>
          </a:p>
        </p:txBody>
      </p:sp>
      <p:pic>
        <p:nvPicPr>
          <p:cNvPr id="4" name="Picture 3" descr="xenox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573016"/>
            <a:ext cx="2533650" cy="18097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Robots in oil spills </a:t>
            </a:r>
            <a:br>
              <a:rPr lang="en-GB" b="1" dirty="0" smtClean="0"/>
            </a:br>
            <a:r>
              <a:rPr lang="en-GB" dirty="0" err="1" smtClean="0"/>
              <a:t>Aeros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AEROS </a:t>
            </a:r>
            <a:r>
              <a:rPr lang="en-GB" dirty="0" smtClean="0"/>
              <a:t> is </a:t>
            </a:r>
            <a:r>
              <a:rPr lang="en-GB" dirty="0"/>
              <a:t>controlled remotely from </a:t>
            </a:r>
            <a:r>
              <a:rPr lang="en-GB" dirty="0" smtClean="0"/>
              <a:t>an aircraft or </a:t>
            </a:r>
            <a:r>
              <a:rPr lang="en-GB" dirty="0"/>
              <a:t>satellite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AEROS can recover up to 90</a:t>
            </a:r>
            <a:r>
              <a:rPr lang="en-GB" dirty="0" smtClean="0"/>
              <a:t>% of the oil spill.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l_aeros-oil-spill-cleanup-3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254005"/>
            <a:ext cx="3528392" cy="241946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quid robo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98118"/>
            <a:ext cx="8640960" cy="6001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Liquid Robotics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This is  </a:t>
            </a:r>
            <a:r>
              <a:rPr lang="en-GB" b="1" dirty="0"/>
              <a:t>a fleet of wave-riding robots </a:t>
            </a:r>
            <a:r>
              <a:rPr lang="en-GB" b="1" dirty="0" smtClean="0"/>
              <a:t>used to </a:t>
            </a:r>
          </a:p>
          <a:p>
            <a:r>
              <a:rPr lang="en-GB" b="1" dirty="0" smtClean="0"/>
              <a:t>Predict </a:t>
            </a:r>
            <a:r>
              <a:rPr lang="en-GB" b="1" dirty="0"/>
              <a:t>tsunamis</a:t>
            </a:r>
            <a:r>
              <a:rPr lang="en-GB" b="1" dirty="0" smtClean="0"/>
              <a:t>,</a:t>
            </a:r>
          </a:p>
          <a:p>
            <a:r>
              <a:rPr lang="en-GB" b="1" dirty="0" smtClean="0"/>
              <a:t>Tracking fish</a:t>
            </a:r>
          </a:p>
          <a:p>
            <a:r>
              <a:rPr lang="en-GB" b="1" dirty="0" smtClean="0"/>
              <a:t>Discover </a:t>
            </a:r>
            <a:r>
              <a:rPr lang="en-GB" b="1" dirty="0"/>
              <a:t>offshore oil leaks </a:t>
            </a:r>
            <a:r>
              <a:rPr lang="en-GB" b="1" dirty="0" smtClean="0"/>
              <a:t>near </a:t>
            </a:r>
            <a:r>
              <a:rPr lang="en-GB" b="1" dirty="0"/>
              <a:t>drilling </a:t>
            </a:r>
            <a:r>
              <a:rPr lang="en-GB" b="1" dirty="0" smtClean="0"/>
              <a:t>platforms.</a:t>
            </a:r>
          </a:p>
          <a:p>
            <a:r>
              <a:rPr lang="en-GB" b="1" dirty="0" smtClean="0"/>
              <a:t>Powered </a:t>
            </a:r>
            <a:r>
              <a:rPr lang="en-GB" b="1" dirty="0"/>
              <a:t>only by the sun and the waves</a:t>
            </a:r>
            <a:r>
              <a:rPr lang="en-GB" b="1" dirty="0" smtClean="0"/>
              <a:t>.</a:t>
            </a:r>
          </a:p>
          <a:p>
            <a:endParaRPr lang="en-GB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t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03586"/>
            <a:ext cx="9144000" cy="6537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err="1">
                <a:solidFill>
                  <a:schemeClr val="bg1"/>
                </a:solidFill>
              </a:rPr>
              <a:t>Protei</a:t>
            </a:r>
            <a:r>
              <a:rPr lang="en-GB" sz="5400" b="1" dirty="0">
                <a:solidFill>
                  <a:schemeClr val="bg1"/>
                </a:solidFill>
              </a:rPr>
              <a:t> Proj</a:t>
            </a:r>
            <a:r>
              <a:rPr lang="en-GB" sz="4800" b="1" dirty="0">
                <a:solidFill>
                  <a:schemeClr val="bg1"/>
                </a:solidFill>
              </a:rPr>
              <a:t>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This a </a:t>
            </a:r>
            <a:r>
              <a:rPr lang="en-GB" b="1" dirty="0">
                <a:solidFill>
                  <a:schemeClr val="bg1"/>
                </a:solidFill>
              </a:rPr>
              <a:t>fleet of robotic sailboats </a:t>
            </a:r>
            <a:r>
              <a:rPr lang="en-GB" b="1" dirty="0" smtClean="0">
                <a:solidFill>
                  <a:schemeClr val="bg1"/>
                </a:solidFill>
              </a:rPr>
              <a:t>designed to </a:t>
            </a:r>
            <a:r>
              <a:rPr lang="en-GB" b="1" dirty="0">
                <a:solidFill>
                  <a:schemeClr val="bg1"/>
                </a:solidFill>
              </a:rPr>
              <a:t>clean the ocean of spilled oil. </a:t>
            </a:r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It uses clean energy.</a:t>
            </a:r>
          </a:p>
          <a:p>
            <a:pPr>
              <a:buNone/>
            </a:pPr>
            <a:endParaRPr lang="en-GB" b="1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riverless c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Driverless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cars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E" sz="8000" dirty="0" smtClean="0"/>
              <a:t>Search and rescue missions </a:t>
            </a:r>
          </a:p>
          <a:p>
            <a:pPr>
              <a:buNone/>
            </a:pPr>
            <a:endParaRPr lang="en-IE" sz="7200" dirty="0"/>
          </a:p>
        </p:txBody>
      </p:sp>
      <p:pic>
        <p:nvPicPr>
          <p:cNvPr id="4" name="Picture 3" descr="search and rescue mission rob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437112"/>
            <a:ext cx="2409825" cy="1905000"/>
          </a:xfrm>
          <a:prstGeom prst="rect">
            <a:avLst/>
          </a:prstGeom>
        </p:spPr>
      </p:pic>
      <p:pic>
        <p:nvPicPr>
          <p:cNvPr id="5" name="Picture 4" descr="search and rescue robo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437112"/>
            <a:ext cx="2664296" cy="187220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pt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Did you Know?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IE" dirty="0" smtClean="0">
                <a:solidFill>
                  <a:schemeClr val="bg1"/>
                </a:solidFill>
              </a:rPr>
              <a:t>Rescue robots played a very important role in the September 11 attacks in New York. </a:t>
            </a:r>
          </a:p>
          <a:p>
            <a:pPr algn="ctr">
              <a:buNone/>
            </a:pPr>
            <a:r>
              <a:rPr lang="en-IE" dirty="0" smtClean="0">
                <a:solidFill>
                  <a:schemeClr val="bg1"/>
                </a:solidFill>
              </a:rPr>
              <a:t>They were used to search for victims and survivors after the attacks.  </a:t>
            </a:r>
          </a:p>
          <a:p>
            <a:pPr algn="ctr">
              <a:buNone/>
            </a:pPr>
            <a:r>
              <a:rPr lang="en-IE" dirty="0" smtClean="0">
                <a:solidFill>
                  <a:schemeClr val="bg1"/>
                </a:solidFill>
              </a:rPr>
              <a:t>They were sent into the rubble to look for bodies.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Recon Scout Robot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Capable of seeing in complete darkness.</a:t>
            </a:r>
          </a:p>
          <a:p>
            <a:r>
              <a:rPr lang="en-GB" dirty="0" smtClean="0"/>
              <a:t>It is thrown into a dark environment</a:t>
            </a:r>
          </a:p>
          <a:p>
            <a:r>
              <a:rPr lang="en-GB" dirty="0" smtClean="0"/>
              <a:t>Immediately transmits clear real-time video footage.</a:t>
            </a:r>
            <a:endParaRPr lang="en-GB" dirty="0"/>
          </a:p>
        </p:txBody>
      </p:sp>
      <p:pic>
        <p:nvPicPr>
          <p:cNvPr id="4" name="Picture 3" descr="Recon_ScoutIR_FrontB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356992"/>
            <a:ext cx="2542803" cy="312726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sz="4800" b="1" dirty="0" smtClean="0">
                <a:solidFill>
                  <a:schemeClr val="bg1"/>
                </a:solidFill>
              </a:rPr>
              <a:t>Robots in space exploration</a:t>
            </a:r>
            <a:endParaRPr lang="en-IE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ga-IE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 smtClean="0"/>
              <a:t>Robots in Space: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Go further in space and discover more than a human could.</a:t>
            </a:r>
          </a:p>
          <a:p>
            <a:r>
              <a:rPr lang="en-IE" dirty="0" smtClean="0"/>
              <a:t>Can explore different planets that could be dangerous to a human.</a:t>
            </a:r>
          </a:p>
          <a:p>
            <a:r>
              <a:rPr lang="en-GB" dirty="0" smtClean="0"/>
              <a:t>Can capture remarkable data and visual footage that would never be humanly possible </a:t>
            </a:r>
            <a:endParaRPr lang="en-IE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 vinci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56984" cy="6342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en-GB" b="1" dirty="0" smtClean="0"/>
              <a:t>Are Robots a Threat?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1800200"/>
          </a:xfrm>
        </p:spPr>
        <p:txBody>
          <a:bodyPr/>
          <a:lstStyle/>
          <a:p>
            <a:pPr>
              <a:buNone/>
            </a:pPr>
            <a:endParaRPr lang="en-GB" b="1" dirty="0" smtClean="0"/>
          </a:p>
          <a:p>
            <a:pPr algn="ctr">
              <a:buNone/>
            </a:pPr>
            <a:r>
              <a:rPr lang="en-GB" sz="4000" b="1" dirty="0" smtClean="0"/>
              <a:t>Why Use Robots?</a:t>
            </a:r>
            <a:endParaRPr lang="en-GB" sz="4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Hubble Space Telescope: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This robot has discovered a new moon off  Neptune.</a:t>
            </a:r>
          </a:p>
        </p:txBody>
      </p:sp>
      <p:pic>
        <p:nvPicPr>
          <p:cNvPr id="4" name="Picture 3" descr="Hubble Space Telesc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357562"/>
            <a:ext cx="3571901" cy="257174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Dawn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Dawn was the first spacecraft to orbit a dwarf planet.</a:t>
            </a:r>
          </a:p>
          <a:p>
            <a:r>
              <a:rPr lang="en-IE" dirty="0" smtClean="0"/>
              <a:t>It has discovered the source of many of our meteorites, such as the giant asteroid </a:t>
            </a:r>
            <a:r>
              <a:rPr lang="en-IE" dirty="0" err="1" smtClean="0"/>
              <a:t>Vesta</a:t>
            </a:r>
            <a:r>
              <a:rPr lang="en-IE" dirty="0" smtClean="0"/>
              <a:t>.</a:t>
            </a:r>
            <a:endParaRPr lang="en-IE" dirty="0"/>
          </a:p>
        </p:txBody>
      </p:sp>
      <p:pic>
        <p:nvPicPr>
          <p:cNvPr id="4" name="Picture 3" descr="Da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4071942"/>
            <a:ext cx="3929090" cy="236696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Curiosity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Curiosity analyses Martian rock samples.</a:t>
            </a:r>
          </a:p>
          <a:p>
            <a:r>
              <a:rPr lang="en-IE" dirty="0" smtClean="0"/>
              <a:t>Curiosity looks for anything that might help us learn more about the planet of the Martian landscape.</a:t>
            </a:r>
            <a:endParaRPr lang="en-IE" dirty="0"/>
          </a:p>
        </p:txBody>
      </p:sp>
      <p:pic>
        <p:nvPicPr>
          <p:cNvPr id="4" name="Picture 3" descr="Curios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214818"/>
            <a:ext cx="2928958" cy="236696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litary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331" y="-1"/>
            <a:ext cx="9386677" cy="70292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582726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      </a:t>
            </a:r>
            <a:r>
              <a:rPr lang="en-GB" sz="6000" b="1" dirty="0" smtClean="0">
                <a:solidFill>
                  <a:schemeClr val="bg1"/>
                </a:solidFill>
              </a:rPr>
              <a:t>Robots In The Military</a:t>
            </a:r>
            <a:endParaRPr lang="en-GB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Reacher</a:t>
            </a:r>
            <a:r>
              <a:rPr lang="en-GB" dirty="0" smtClean="0"/>
              <a:t>  Robot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Irish designed bomb disposal robot 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Reacher</a:t>
            </a:r>
            <a:r>
              <a:rPr lang="en-GB" dirty="0" smtClean="0"/>
              <a:t> has a cargo-bay to store a smaller robot designed to get under a car to destroy pipe bombs.</a:t>
            </a:r>
          </a:p>
          <a:p>
            <a:endParaRPr lang="en-GB" dirty="0"/>
          </a:p>
        </p:txBody>
      </p:sp>
      <p:pic>
        <p:nvPicPr>
          <p:cNvPr id="4" name="Picture 3" descr="3 Reacher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3" y="3717032"/>
            <a:ext cx="3767336" cy="282550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C-Turtle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Autonomous cardboard robot with turtle flippers</a:t>
            </a:r>
          </a:p>
          <a:p>
            <a:r>
              <a:rPr lang="en-GB" dirty="0" smtClean="0"/>
              <a:t>landmine-clearing robot</a:t>
            </a:r>
          </a:p>
          <a:p>
            <a:r>
              <a:rPr lang="en-GB" dirty="0" smtClean="0"/>
              <a:t>cheap and easy to assemble</a:t>
            </a:r>
          </a:p>
          <a:p>
            <a:endParaRPr lang="en-GB" dirty="0"/>
          </a:p>
        </p:txBody>
      </p:sp>
      <p:pic>
        <p:nvPicPr>
          <p:cNvPr id="4" name="Picture 3" descr="C-Turtle1-500x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861048"/>
            <a:ext cx="4104456" cy="273356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Unmanned aerial vehicle (</a:t>
            </a:r>
            <a:r>
              <a:rPr lang="en-GB" b="1" dirty="0" smtClean="0"/>
              <a:t>UAV</a:t>
            </a:r>
            <a:r>
              <a:rPr lang="en-GB" dirty="0" smtClean="0"/>
              <a:t>)</a:t>
            </a:r>
          </a:p>
          <a:p>
            <a:r>
              <a:rPr lang="en-GB" dirty="0" smtClean="0"/>
              <a:t>Help the army carry out missions without risking human life.</a:t>
            </a:r>
          </a:p>
          <a:p>
            <a:endParaRPr lang="en-GB" dirty="0"/>
          </a:p>
        </p:txBody>
      </p:sp>
      <p:pic>
        <p:nvPicPr>
          <p:cNvPr id="4" name="Picture 3" descr="drone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4000504"/>
            <a:ext cx="2395529" cy="171109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Robots used in car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Save time and money and are reliable</a:t>
            </a:r>
          </a:p>
          <a:p>
            <a:r>
              <a:rPr lang="en-GB" dirty="0" smtClean="0"/>
              <a:t>Can install parts, paint and weld</a:t>
            </a:r>
          </a:p>
          <a:p>
            <a:endParaRPr lang="en-GB" dirty="0"/>
          </a:p>
        </p:txBody>
      </p:sp>
      <p:pic>
        <p:nvPicPr>
          <p:cNvPr id="4" name="Picture 3" descr="car rob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24944"/>
            <a:ext cx="8172400" cy="265244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Agbots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Crop farming –planting seeds, pruning, spraying pesticide, picking fruit.</a:t>
            </a:r>
          </a:p>
          <a:p>
            <a:endParaRPr lang="en-GB" dirty="0"/>
          </a:p>
        </p:txBody>
      </p:sp>
      <p:pic>
        <p:nvPicPr>
          <p:cNvPr id="4" name="Picture 3" descr="fruit pick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4788024" cy="3112216"/>
          </a:xfrm>
          <a:prstGeom prst="rect">
            <a:avLst/>
          </a:prstGeom>
        </p:spPr>
      </p:pic>
      <p:pic>
        <p:nvPicPr>
          <p:cNvPr id="5" name="Picture 4" descr="strawberry pic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564904"/>
            <a:ext cx="3062569" cy="2040437"/>
          </a:xfrm>
          <a:prstGeom prst="rect">
            <a:avLst/>
          </a:prstGeom>
        </p:spPr>
      </p:pic>
      <p:pic>
        <p:nvPicPr>
          <p:cNvPr id="6" name="Picture 5" descr="grapevine pruning rob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869160"/>
            <a:ext cx="3291794" cy="172819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Autonomous tractors</a:t>
            </a:r>
            <a:endParaRPr lang="en-GB" dirty="0"/>
          </a:p>
        </p:txBody>
      </p:sp>
      <p:pic>
        <p:nvPicPr>
          <p:cNvPr id="4" name="Content Placeholder 3" descr="autonomous tracfto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196752"/>
            <a:ext cx="4896544" cy="2763930"/>
          </a:xfrm>
        </p:spPr>
      </p:pic>
      <p:pic>
        <p:nvPicPr>
          <p:cNvPr id="5" name="Picture 4" descr="autonomous tra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77072"/>
            <a:ext cx="4968552" cy="259030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09121"/>
            <a:ext cx="8458200" cy="1566666"/>
          </a:xfrm>
        </p:spPr>
        <p:txBody>
          <a:bodyPr>
            <a:normAutofit/>
          </a:bodyPr>
          <a:lstStyle/>
          <a:p>
            <a:pPr algn="ctr"/>
            <a:endParaRPr lang="en-IE" sz="28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2808312"/>
          </a:xfrm>
        </p:spPr>
        <p:txBody>
          <a:bodyPr>
            <a:normAutofit/>
          </a:bodyPr>
          <a:lstStyle/>
          <a:p>
            <a:pPr algn="ctr"/>
            <a:r>
              <a:rPr lang="en-IE" sz="5400" b="1" dirty="0" smtClean="0">
                <a:solidFill>
                  <a:srgbClr val="7030A0"/>
                </a:solidFill>
              </a:rPr>
              <a:t>Robots in the care of the sick and elderly in Hospitals</a:t>
            </a:r>
            <a:endParaRPr lang="en-IE" sz="54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elderly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961576"/>
            <a:ext cx="5472608" cy="462031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Milking cows</a:t>
            </a:r>
            <a:endParaRPr lang="en-GB" dirty="0"/>
          </a:p>
        </p:txBody>
      </p:sp>
      <p:pic>
        <p:nvPicPr>
          <p:cNvPr id="4" name="Content Placeholder 3" descr="co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Autofit/>
          </a:bodyPr>
          <a:lstStyle/>
          <a:p>
            <a:r>
              <a:rPr lang="en-IE" sz="7200" b="1" dirty="0" smtClean="0">
                <a:solidFill>
                  <a:srgbClr val="0000FF"/>
                </a:solidFill>
              </a:rPr>
              <a:t>THANK YOU FOR WATCHING</a:t>
            </a:r>
            <a:endParaRPr lang="en-IE" sz="7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573016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IE" sz="5400" b="1" dirty="0" smtClean="0">
                <a:solidFill>
                  <a:srgbClr val="FFFF00"/>
                </a:solidFill>
              </a:rPr>
              <a:t>We hope you have learned some thing today</a:t>
            </a:r>
            <a:endParaRPr lang="en-IE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>
                <a:solidFill>
                  <a:srgbClr val="7030A0"/>
                </a:solidFill>
              </a:rPr>
              <a:t>Good Morning!</a:t>
            </a:r>
            <a:endParaRPr lang="en-IE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/>
          <a:p>
            <a:pPr>
              <a:buNone/>
            </a:pPr>
            <a:r>
              <a:rPr lang="en-IE" dirty="0" smtClean="0">
                <a:solidFill>
                  <a:srgbClr val="7030A0"/>
                </a:solidFill>
              </a:rPr>
              <a:t>    Nursing homes in Japan rely on a 300-pound bear faced robots to help get their patients get out of bed in the morning.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C:\Users\user\AppData\Local\Microsoft\Windows\INetCache\IE\A09D6JBR\riba-agarr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1"/>
            <a:ext cx="4349816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rgbClr val="7030A0"/>
                </a:solidFill>
              </a:rPr>
              <a:t>You’ve got a  friend in me!</a:t>
            </a: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257800"/>
          </a:xfrm>
        </p:spPr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7030A0"/>
                </a:solidFill>
              </a:rPr>
              <a:t>Being alone is not good for you.</a:t>
            </a:r>
          </a:p>
          <a:p>
            <a:r>
              <a:rPr lang="en-IE" sz="2400" dirty="0" smtClean="0">
                <a:solidFill>
                  <a:srgbClr val="7030A0"/>
                </a:solidFill>
              </a:rPr>
              <a:t>Robots  can help keep the elderly socially,</a:t>
            </a:r>
            <a:r>
              <a:rPr lang="en-IE" sz="2400" dirty="0" smtClean="0"/>
              <a:t> </a:t>
            </a:r>
            <a:r>
              <a:rPr lang="en-IE" sz="2400" dirty="0" smtClean="0">
                <a:solidFill>
                  <a:srgbClr val="7030A0"/>
                </a:solidFill>
              </a:rPr>
              <a:t>emotionally and mentally well. </a:t>
            </a:r>
          </a:p>
          <a:p>
            <a:r>
              <a:rPr lang="en-IE" sz="2400" dirty="0" smtClean="0">
                <a:solidFill>
                  <a:srgbClr val="7030A0"/>
                </a:solidFill>
              </a:rPr>
              <a:t>Robots can help improve movement in the elderly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pic>
        <p:nvPicPr>
          <p:cNvPr id="1026" name="Picture 2" descr="C:\Users\user\AppData\Local\Microsoft\Windows\INetCache\IE\08AFD3VC\ima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164830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1248"/>
          </a:xfrm>
        </p:spPr>
        <p:txBody>
          <a:bodyPr/>
          <a:lstStyle/>
          <a:p>
            <a:pPr algn="ctr"/>
            <a:r>
              <a:rPr lang="en-IE" dirty="0" smtClean="0">
                <a:solidFill>
                  <a:srgbClr val="7030A0"/>
                </a:solidFill>
              </a:rPr>
              <a:t>Tug </a:t>
            </a: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7030A0"/>
                </a:solidFill>
              </a:rPr>
              <a:t>Tug the robot is able to find its way around a hospital </a:t>
            </a:r>
          </a:p>
          <a:p>
            <a:r>
              <a:rPr lang="en-IE" dirty="0" smtClean="0">
                <a:solidFill>
                  <a:srgbClr val="7030A0"/>
                </a:solidFill>
              </a:rPr>
              <a:t>It can carry  prescriptions,  food , medical waste or dirty sheets.  </a:t>
            </a:r>
            <a:endParaRPr lang="en-IE" dirty="0">
              <a:solidFill>
                <a:srgbClr val="7030A0"/>
              </a:solidFill>
            </a:endParaRPr>
          </a:p>
        </p:txBody>
      </p:sp>
      <p:pic>
        <p:nvPicPr>
          <p:cNvPr id="5" name="Content Placeholder 4" descr="tu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0000" r="31185"/>
          <a:stretch>
            <a:fillRect/>
          </a:stretch>
        </p:blipFill>
        <p:spPr>
          <a:xfrm>
            <a:off x="5508104" y="1556792"/>
            <a:ext cx="2987824" cy="438841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rgbClr val="7030A0"/>
                </a:solidFill>
              </a:rPr>
              <a:t>Da Vinci</a:t>
            </a: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rgbClr val="7030A0"/>
                </a:solidFill>
              </a:rPr>
              <a:t>The Da Vinci robot is in the University Hospital in Limerick. </a:t>
            </a:r>
          </a:p>
          <a:p>
            <a:r>
              <a:rPr lang="en-IE" dirty="0" smtClean="0">
                <a:solidFill>
                  <a:srgbClr val="7030A0"/>
                </a:solidFill>
              </a:rPr>
              <a:t>It can perform small scale surgeries.</a:t>
            </a:r>
          </a:p>
          <a:p>
            <a:r>
              <a:rPr lang="en-IE" dirty="0" smtClean="0">
                <a:solidFill>
                  <a:srgbClr val="7030A0"/>
                </a:solidFill>
              </a:rPr>
              <a:t> It still requires a surgeon to operate it.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pic>
        <p:nvPicPr>
          <p:cNvPr id="2050" name="Picture 2" descr="C:\Users\user\AppData\Local\Microsoft\Windows\INetCache\IE\A09D6JBR\swedish-edmonds-robo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4644008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solidFill>
                  <a:srgbClr val="7030A0"/>
                </a:solidFill>
              </a:rPr>
              <a:t>Asimo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7030A0"/>
                </a:solidFill>
              </a:rPr>
              <a:t>Asimo</a:t>
            </a:r>
            <a:r>
              <a:rPr lang="en-GB" dirty="0" smtClean="0">
                <a:solidFill>
                  <a:srgbClr val="7030A0"/>
                </a:solidFill>
              </a:rPr>
              <a:t> is able to communicate with the deaf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user\AppData\Local\Microsoft\Windows\INetCache\IE\4IV4CFAI\asimo_hires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607930"/>
            <a:ext cx="4038600" cy="451050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>
                <a:solidFill>
                  <a:srgbClr val="7030A0"/>
                </a:solidFill>
              </a:rPr>
              <a:t>Dinsow</a:t>
            </a:r>
            <a:endParaRPr lang="en-IE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IE" dirty="0" smtClean="0">
                <a:solidFill>
                  <a:srgbClr val="7030A0"/>
                </a:solidFill>
              </a:rPr>
              <a:t>The Dinsow elder care robot acts as a personal assistant .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IE" dirty="0" smtClean="0">
                <a:solidFill>
                  <a:srgbClr val="7030A0"/>
                </a:solidFill>
              </a:rPr>
              <a:t>It reminds you to take your pills and it tracks your health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IE" dirty="0" smtClean="0">
                <a:solidFill>
                  <a:srgbClr val="7030A0"/>
                </a:solidFill>
              </a:rPr>
              <a:t>It automatically answers incoming calls from family and doctors. </a:t>
            </a:r>
            <a:endParaRPr lang="en-IE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494" y="1252246"/>
            <a:ext cx="3013946" cy="455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568</Words>
  <Application>Microsoft Office PowerPoint</Application>
  <PresentationFormat>On-screen Show (4:3)</PresentationFormat>
  <Paragraphs>84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Ethics of Robotics</vt:lpstr>
      <vt:lpstr>Are Robots a Threat? </vt:lpstr>
      <vt:lpstr>Slide 3</vt:lpstr>
      <vt:lpstr>Good Morning!</vt:lpstr>
      <vt:lpstr>You’ve got a  friend in me!</vt:lpstr>
      <vt:lpstr>Tug </vt:lpstr>
      <vt:lpstr>Da Vinci</vt:lpstr>
      <vt:lpstr>Asimo</vt:lpstr>
      <vt:lpstr>Dinsow</vt:lpstr>
      <vt:lpstr>Xenex</vt:lpstr>
      <vt:lpstr>Robots in oil spills  Aeros</vt:lpstr>
      <vt:lpstr>Liquid Robotics</vt:lpstr>
      <vt:lpstr>Protei Project</vt:lpstr>
      <vt:lpstr>Driverless cars</vt:lpstr>
      <vt:lpstr>Slide 15</vt:lpstr>
      <vt:lpstr>Did you Know?</vt:lpstr>
      <vt:lpstr>Recon Scout Robot </vt:lpstr>
      <vt:lpstr>Robots in space exploration</vt:lpstr>
      <vt:lpstr>Robots in Space:</vt:lpstr>
      <vt:lpstr>Hubble Space Telescope:</vt:lpstr>
      <vt:lpstr>Dawn</vt:lpstr>
      <vt:lpstr>Curiosity</vt:lpstr>
      <vt:lpstr>      Robots In The Military</vt:lpstr>
      <vt:lpstr>Reacher  Robot</vt:lpstr>
      <vt:lpstr>C-Turtle</vt:lpstr>
      <vt:lpstr>Drones</vt:lpstr>
      <vt:lpstr>Robots used in car production</vt:lpstr>
      <vt:lpstr>Agbots</vt:lpstr>
      <vt:lpstr>Autonomous tractors</vt:lpstr>
      <vt:lpstr>Milking cows</vt:lpstr>
      <vt:lpstr>THANK YOU FOR WATCHING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Ethics of Robotics</dc:title>
  <dc:creator>Ann</dc:creator>
  <cp:lastModifiedBy>Eileen</cp:lastModifiedBy>
  <cp:revision>49</cp:revision>
  <dcterms:created xsi:type="dcterms:W3CDTF">2018-01-27T09:37:14Z</dcterms:created>
  <dcterms:modified xsi:type="dcterms:W3CDTF">2018-03-04T16:00:20Z</dcterms:modified>
</cp:coreProperties>
</file>